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5493" r:id="rId2"/>
    <p:sldMasterId id="2147485505" r:id="rId3"/>
  </p:sldMasterIdLst>
  <p:notesMasterIdLst>
    <p:notesMasterId r:id="rId6"/>
  </p:notesMasterIdLst>
  <p:handoutMasterIdLst>
    <p:handoutMasterId r:id="rId7"/>
  </p:handoutMasterIdLst>
  <p:sldIdLst>
    <p:sldId id="2367" r:id="rId4"/>
    <p:sldId id="3526" r:id="rId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67" autoAdjust="0"/>
    <p:restoredTop sz="94038" autoAdjust="0"/>
  </p:normalViewPr>
  <p:slideViewPr>
    <p:cSldViewPr>
      <p:cViewPr varScale="1">
        <p:scale>
          <a:sx n="54" d="100"/>
          <a:sy n="54" d="100"/>
        </p:scale>
        <p:origin x="916" y="40"/>
      </p:cViewPr>
      <p:guideLst>
        <p:guide orient="horz" pos="23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1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4" rIns="91406" bIns="4570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478" y="4686541"/>
            <a:ext cx="5390810" cy="4440707"/>
          </a:xfrm>
          <a:prstGeom prst="rect">
            <a:avLst/>
          </a:prstGeom>
        </p:spPr>
        <p:txBody>
          <a:bodyPr vert="horz" lIns="91406" tIns="45704" rIns="91406" bIns="4570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1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CDE01-9FEB-4655-80D5-3EAD1A45020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50888"/>
            <a:ext cx="501173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2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00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486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715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2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797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1893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475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072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3477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5198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7813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624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24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4BC6A-1102-4AAC-A647-8C0F8D2A6790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54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FCE27-9A8A-48A2-86C5-B1B31E99AAA1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89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3B64-4171-4335-A519-FC77E981E06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37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9FA7-CD92-4786-B6D1-30A0A2908681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9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ACF5-9D95-4C34-9061-28B751562F2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34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576A-7749-4168-8BB9-DC01760C399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34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E0AC3-66E6-4574-B454-B2C8D10400C0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0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88DD0-1BA8-4776-B9C1-8674C040ADF6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58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1AFF-96BD-4157-B575-06CF60D9F35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57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69C59-46AB-4530-89BB-62B676FD1D9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810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E86C-F79B-42F6-B8B4-EC126488CDE2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1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922820D-5DD9-4464-BFA9-FC391A3A556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23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23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23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23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23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23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623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623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23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23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485340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EF0AC77B-CDD3-4F06-B98A-7B499420385E}"/>
              </a:ext>
            </a:extLst>
          </p:cNvPr>
          <p:cNvSpPr txBox="1">
            <a:spLocks/>
          </p:cNvSpPr>
          <p:nvPr/>
        </p:nvSpPr>
        <p:spPr>
          <a:xfrm>
            <a:off x="0" y="-27384"/>
            <a:ext cx="9144000" cy="57533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メイリオ" pitchFamily="50" charset="-128"/>
              </a:rPr>
              <a:t>事業のあるべき展開プロセスとは</a:t>
            </a:r>
            <a:endParaRPr kumimoji="1" lang="zh-TW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38A2CA1-58F9-4408-9E1B-8002299C8550}"/>
              </a:ext>
            </a:extLst>
          </p:cNvPr>
          <p:cNvGrpSpPr/>
          <p:nvPr/>
        </p:nvGrpSpPr>
        <p:grpSpPr>
          <a:xfrm>
            <a:off x="971600" y="627382"/>
            <a:ext cx="7066968" cy="6110844"/>
            <a:chOff x="1259632" y="1088839"/>
            <a:chExt cx="6562185" cy="5391384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1403648" y="2693588"/>
              <a:ext cx="6171861" cy="3786635"/>
              <a:chOff x="1403648" y="1538795"/>
              <a:chExt cx="6171861" cy="4952236"/>
            </a:xfrm>
          </p:grpSpPr>
          <p:sp>
            <p:nvSpPr>
              <p:cNvPr id="12" name="角丸四角形 11"/>
              <p:cNvSpPr/>
              <p:nvPr/>
            </p:nvSpPr>
            <p:spPr>
              <a:xfrm>
                <a:off x="1403648" y="1538796"/>
                <a:ext cx="1440160" cy="4952235"/>
              </a:xfrm>
              <a:prstGeom prst="round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Yu Gothic UI" panose="020B0500000000000000" pitchFamily="50" charset="-128"/>
                    <a:ea typeface="Yu Gothic UI" panose="020B0500000000000000" pitchFamily="50" charset="-128"/>
                    <a:cs typeface="+mn-cs"/>
                  </a:rPr>
                  <a:t>①提供体制</a:t>
                </a:r>
              </a:p>
            </p:txBody>
          </p:sp>
          <p:sp>
            <p:nvSpPr>
              <p:cNvPr id="14" name="角丸四角形 13"/>
              <p:cNvSpPr/>
              <p:nvPr/>
            </p:nvSpPr>
            <p:spPr>
              <a:xfrm>
                <a:off x="2975058" y="1538795"/>
                <a:ext cx="1440160" cy="4952235"/>
              </a:xfrm>
              <a:prstGeom prst="roundRect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Yu Gothic UI" panose="020B0500000000000000" pitchFamily="50" charset="-128"/>
                    <a:ea typeface="Yu Gothic UI" panose="020B0500000000000000" pitchFamily="50" charset="-128"/>
                    <a:cs typeface="+mn-cs"/>
                  </a:rPr>
                  <a:t>②連携</a:t>
                </a:r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4542379" y="1538797"/>
                <a:ext cx="1440160" cy="4952234"/>
              </a:xfrm>
              <a:prstGeom prst="roundRect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Yu Gothic UI" panose="020B0500000000000000" pitchFamily="50" charset="-128"/>
                    <a:ea typeface="Yu Gothic UI" panose="020B0500000000000000" pitchFamily="50" charset="-128"/>
                    <a:cs typeface="+mn-cs"/>
                  </a:rPr>
                  <a:t>③住民・専門職の意識</a:t>
                </a:r>
              </a:p>
            </p:txBody>
          </p:sp>
          <p:sp>
            <p:nvSpPr>
              <p:cNvPr id="16" name="角丸四角形 15"/>
              <p:cNvSpPr/>
              <p:nvPr/>
            </p:nvSpPr>
            <p:spPr>
              <a:xfrm>
                <a:off x="6135349" y="1538797"/>
                <a:ext cx="1440160" cy="4952234"/>
              </a:xfrm>
              <a:prstGeom prst="roundRect">
                <a:avLst/>
              </a:prstGeom>
              <a:noFill/>
              <a:ln w="57150">
                <a:solidFill>
                  <a:srgbClr val="FF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CC"/>
                    </a:solidFill>
                    <a:effectLst/>
                    <a:uLnTx/>
                    <a:uFillTx/>
                    <a:latin typeface="Yu Gothic UI" panose="020B0500000000000000" pitchFamily="50" charset="-128"/>
                    <a:ea typeface="Yu Gothic UI" panose="020B0500000000000000" pitchFamily="50" charset="-128"/>
                    <a:cs typeface="+mn-cs"/>
                  </a:rPr>
                  <a:t>④情報共有</a:t>
                </a:r>
                <a:endPara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CC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CC"/>
                    </a:solidFill>
                    <a:effectLst/>
                    <a:uLnTx/>
                    <a:uFillTx/>
                    <a:latin typeface="Yu Gothic UI" panose="020B0500000000000000" pitchFamily="50" charset="-128"/>
                    <a:ea typeface="Yu Gothic UI" panose="020B0500000000000000" pitchFamily="50" charset="-128"/>
                    <a:cs typeface="+mn-cs"/>
                  </a:rPr>
                  <a:t>など</a:t>
                </a:r>
              </a:p>
            </p:txBody>
          </p:sp>
        </p:grpSp>
        <p:sp>
          <p:nvSpPr>
            <p:cNvPr id="2" name="角丸四角形 1"/>
            <p:cNvSpPr/>
            <p:nvPr/>
          </p:nvSpPr>
          <p:spPr>
            <a:xfrm>
              <a:off x="1272398" y="1088839"/>
              <a:ext cx="6539962" cy="634592"/>
            </a:xfrm>
            <a:prstGeom prst="roundRect">
              <a:avLst/>
            </a:prstGeom>
            <a:noFill/>
            <a:ln w="76200" cmpd="thickThin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事業を通じて目指している「地域の姿」を設定する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（住民・専門職・行政等の共通ゴール）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8B3A061-F0BB-4F41-8AF0-10279D191BD5}"/>
                </a:ext>
              </a:extLst>
            </p:cNvPr>
            <p:cNvSpPr/>
            <p:nvPr/>
          </p:nvSpPr>
          <p:spPr>
            <a:xfrm>
              <a:off x="1281855" y="2020868"/>
              <a:ext cx="6539962" cy="605856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目指す地域の姿を実現するために必要な要素を出す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（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※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下記の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4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要素はあくまで例示です）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C895BBF2-A6A1-4617-B7E9-5E21D8369923}"/>
                </a:ext>
              </a:extLst>
            </p:cNvPr>
            <p:cNvSpPr/>
            <p:nvPr/>
          </p:nvSpPr>
          <p:spPr>
            <a:xfrm>
              <a:off x="1272398" y="3281666"/>
              <a:ext cx="6539962" cy="5337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各要素に対して、目指す姿と現状から、要素別課題を設定する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（例：「目指す連携」と「連携の現状」のギャップから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「連携上の課題」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を設定する）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C895BBF2-A6A1-4617-B7E9-5E21D8369923}"/>
                </a:ext>
              </a:extLst>
            </p:cNvPr>
            <p:cNvSpPr/>
            <p:nvPr/>
          </p:nvSpPr>
          <p:spPr>
            <a:xfrm>
              <a:off x="1272398" y="4704151"/>
              <a:ext cx="6539962" cy="37005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要因分析を行い、目標達成につながる効果的な対策を考える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C895BBF2-A6A1-4617-B7E9-5E21D8369923}"/>
                </a:ext>
              </a:extLst>
            </p:cNvPr>
            <p:cNvSpPr/>
            <p:nvPr/>
          </p:nvSpPr>
          <p:spPr>
            <a:xfrm>
              <a:off x="1272398" y="5339453"/>
              <a:ext cx="6539962" cy="37005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対策を実行する（専門職・住民・行政が役割分担をしながら）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895BBF2-A6A1-4617-B7E9-5E21D8369923}"/>
                </a:ext>
              </a:extLst>
            </p:cNvPr>
            <p:cNvSpPr/>
            <p:nvPr/>
          </p:nvSpPr>
          <p:spPr>
            <a:xfrm>
              <a:off x="1259632" y="5974754"/>
              <a:ext cx="6539962" cy="370059"/>
            </a:xfrm>
            <a:prstGeom prst="rect">
              <a:avLst/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進捗状況（体制・利用状況・効果など）を、指標を置いて確認する</a:t>
              </a:r>
            </a:p>
          </p:txBody>
        </p:sp>
        <p:sp>
          <p:nvSpPr>
            <p:cNvPr id="6" name="矢印: 下 5">
              <a:extLst>
                <a:ext uri="{FF2B5EF4-FFF2-40B4-BE49-F238E27FC236}">
                  <a16:creationId xmlns:a16="http://schemas.microsoft.com/office/drawing/2014/main" id="{3972D559-A64F-4EF2-BF54-3FB4E3B7954C}"/>
                </a:ext>
              </a:extLst>
            </p:cNvPr>
            <p:cNvSpPr/>
            <p:nvPr/>
          </p:nvSpPr>
          <p:spPr>
            <a:xfrm>
              <a:off x="4086975" y="1812642"/>
              <a:ext cx="929721" cy="145437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  <p:sp>
          <p:nvSpPr>
            <p:cNvPr id="20" name="矢印: 下 19">
              <a:extLst>
                <a:ext uri="{FF2B5EF4-FFF2-40B4-BE49-F238E27FC236}">
                  <a16:creationId xmlns:a16="http://schemas.microsoft.com/office/drawing/2014/main" id="{7842E79F-D4B2-4C92-8C4E-DD9DFD7FFB17}"/>
                </a:ext>
              </a:extLst>
            </p:cNvPr>
            <p:cNvSpPr/>
            <p:nvPr/>
          </p:nvSpPr>
          <p:spPr>
            <a:xfrm>
              <a:off x="4013938" y="3836475"/>
              <a:ext cx="929721" cy="16884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  <p:sp>
          <p:nvSpPr>
            <p:cNvPr id="21" name="矢印: 下 20">
              <a:extLst>
                <a:ext uri="{FF2B5EF4-FFF2-40B4-BE49-F238E27FC236}">
                  <a16:creationId xmlns:a16="http://schemas.microsoft.com/office/drawing/2014/main" id="{CEA19F78-0ED2-4EB4-A5AE-829633D6D3C2}"/>
                </a:ext>
              </a:extLst>
            </p:cNvPr>
            <p:cNvSpPr/>
            <p:nvPr/>
          </p:nvSpPr>
          <p:spPr>
            <a:xfrm>
              <a:off x="3995936" y="5107078"/>
              <a:ext cx="929721" cy="16884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  <p:sp>
          <p:nvSpPr>
            <p:cNvPr id="22" name="矢印: 下 21">
              <a:extLst>
                <a:ext uri="{FF2B5EF4-FFF2-40B4-BE49-F238E27FC236}">
                  <a16:creationId xmlns:a16="http://schemas.microsoft.com/office/drawing/2014/main" id="{28C81936-2906-403D-922C-5667718B6C05}"/>
                </a:ext>
              </a:extLst>
            </p:cNvPr>
            <p:cNvSpPr/>
            <p:nvPr/>
          </p:nvSpPr>
          <p:spPr>
            <a:xfrm>
              <a:off x="3995936" y="5742379"/>
              <a:ext cx="929721" cy="16884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B7B3FB5-B585-404E-94AA-E2A06686C1FD}"/>
                </a:ext>
              </a:extLst>
            </p:cNvPr>
            <p:cNvSpPr/>
            <p:nvPr/>
          </p:nvSpPr>
          <p:spPr>
            <a:xfrm>
              <a:off x="1272398" y="4068850"/>
              <a:ext cx="6539962" cy="37005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当面の目標（到達点）を設定する</a:t>
              </a:r>
            </a:p>
          </p:txBody>
        </p:sp>
        <p:sp>
          <p:nvSpPr>
            <p:cNvPr id="24" name="矢印: 下 23">
              <a:extLst>
                <a:ext uri="{FF2B5EF4-FFF2-40B4-BE49-F238E27FC236}">
                  <a16:creationId xmlns:a16="http://schemas.microsoft.com/office/drawing/2014/main" id="{070DBF03-EE32-4539-A360-7F9DB7BCB5A3}"/>
                </a:ext>
              </a:extLst>
            </p:cNvPr>
            <p:cNvSpPr/>
            <p:nvPr/>
          </p:nvSpPr>
          <p:spPr>
            <a:xfrm>
              <a:off x="4001080" y="4471777"/>
              <a:ext cx="929721" cy="16884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</p:grpSp>
      <p:sp>
        <p:nvSpPr>
          <p:cNvPr id="3" name="スライド番号プレースホルダー 1">
            <a:extLst>
              <a:ext uri="{FF2B5EF4-FFF2-40B4-BE49-F238E27FC236}">
                <a16:creationId xmlns:a16="http://schemas.microsoft.com/office/drawing/2014/main" id="{04B5D74E-0889-DF7B-2558-3D37BFA8076A}"/>
              </a:ext>
            </a:extLst>
          </p:cNvPr>
          <p:cNvSpPr txBox="1">
            <a:spLocks/>
          </p:cNvSpPr>
          <p:nvPr/>
        </p:nvSpPr>
        <p:spPr bwMode="auto">
          <a:xfrm>
            <a:off x="8388424" y="6381328"/>
            <a:ext cx="648072" cy="3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367E96-6EEB-4A1D-8C83-6B468D33FC08}" type="slidenum">
              <a:rPr kumimoji="1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99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2">
            <a:extLst>
              <a:ext uri="{FF2B5EF4-FFF2-40B4-BE49-F238E27FC236}">
                <a16:creationId xmlns:a16="http://schemas.microsoft.com/office/drawing/2014/main" id="{0449A0EC-D338-41EA-A611-0ADBC02A3736}"/>
              </a:ext>
            </a:extLst>
          </p:cNvPr>
          <p:cNvSpPr txBox="1">
            <a:spLocks/>
          </p:cNvSpPr>
          <p:nvPr/>
        </p:nvSpPr>
        <p:spPr bwMode="auto">
          <a:xfrm>
            <a:off x="0" y="-27384"/>
            <a:ext cx="9144000" cy="530519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【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演習</a:t>
            </a: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4】 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目指す姿⇒原因と対策⇒評価までの一連のプロセスを考える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j-cs"/>
            </a:endParaRPr>
          </a:p>
        </p:txBody>
      </p:sp>
      <p:graphicFrame>
        <p:nvGraphicFramePr>
          <p:cNvPr id="2" name="表 21">
            <a:extLst>
              <a:ext uri="{FF2B5EF4-FFF2-40B4-BE49-F238E27FC236}">
                <a16:creationId xmlns:a16="http://schemas.microsoft.com/office/drawing/2014/main" id="{CDAE6A1F-B805-C0B1-A670-05CC6EA65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08942"/>
              </p:ext>
            </p:extLst>
          </p:nvPr>
        </p:nvGraphicFramePr>
        <p:xfrm>
          <a:off x="251521" y="4017712"/>
          <a:ext cx="8709567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2132466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  <a:gridCol w="5640998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誰に対する対策？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対策の内容は？</a:t>
                      </a:r>
                      <a:endParaRPr kumimoji="1" lang="en-US" altLang="ja-JP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対策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対策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対策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FD127450-C8A7-C6D9-4678-17922DCA1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84" y="3704384"/>
            <a:ext cx="8153632" cy="3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4】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現状を目指す姿に近づけるための対策を、最も大きな原因を意識しながら考えてみて下さい。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48CDE2C-D395-7A80-95CA-FC38A94E9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83" y="2001488"/>
            <a:ext cx="8729695" cy="37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「現状」は「目指す姿」になっていません。考えられる原因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最大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、最も大きな原因を挙げて下さい。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134F798E-B74C-9135-2BBF-5EA1D4D22BFA}"/>
              </a:ext>
            </a:extLst>
          </p:cNvPr>
          <p:cNvSpPr/>
          <p:nvPr/>
        </p:nvSpPr>
        <p:spPr>
          <a:xfrm>
            <a:off x="3887924" y="3059676"/>
            <a:ext cx="1368152" cy="1667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AE3E15-75DB-FB2C-E3E4-53C7006FF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09" y="404664"/>
            <a:ext cx="5148571" cy="46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dirty="0">
                <a:solidFill>
                  <a:srgbClr val="7030A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取り組みたい具体的なテーマを１つ決めて下さい。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表 21">
            <a:extLst>
              <a:ext uri="{FF2B5EF4-FFF2-40B4-BE49-F238E27FC236}">
                <a16:creationId xmlns:a16="http://schemas.microsoft.com/office/drawing/2014/main" id="{91C3B36A-68FA-429E-4D57-5D7F65A37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41074"/>
              </p:ext>
            </p:extLst>
          </p:nvPr>
        </p:nvGraphicFramePr>
        <p:xfrm>
          <a:off x="251520" y="836712"/>
          <a:ext cx="8709568" cy="37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04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443564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372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テーマ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D77780F9-2468-EBC7-A4E5-AC252C03C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281408"/>
            <a:ext cx="8565555" cy="29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2】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のテーマの「目指す姿」は何ですか？　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表 21">
            <a:extLst>
              <a:ext uri="{FF2B5EF4-FFF2-40B4-BE49-F238E27FC236}">
                <a16:creationId xmlns:a16="http://schemas.microsoft.com/office/drawing/2014/main" id="{79A10469-0607-CAD0-AAF6-B7030590F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69801"/>
              </p:ext>
            </p:extLst>
          </p:nvPr>
        </p:nvGraphicFramePr>
        <p:xfrm>
          <a:off x="251520" y="1581614"/>
          <a:ext cx="8709568" cy="37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04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443564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372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目指す姿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  <p:graphicFrame>
        <p:nvGraphicFramePr>
          <p:cNvPr id="13" name="表 21">
            <a:extLst>
              <a:ext uri="{FF2B5EF4-FFF2-40B4-BE49-F238E27FC236}">
                <a16:creationId xmlns:a16="http://schemas.microsoft.com/office/drawing/2014/main" id="{359A96DA-07C1-56FE-BA4B-2887B99ED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20775"/>
              </p:ext>
            </p:extLst>
          </p:nvPr>
        </p:nvGraphicFramePr>
        <p:xfrm>
          <a:off x="251521" y="2361546"/>
          <a:ext cx="8709567" cy="65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70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3478009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  <a:gridCol w="3597000">
                  <a:extLst>
                    <a:ext uri="{9D8B030D-6E8A-4147-A177-3AD203B41FA5}">
                      <a16:colId xmlns:a16="http://schemas.microsoft.com/office/drawing/2014/main" val="2118668020"/>
                    </a:ext>
                  </a:extLst>
                </a:gridCol>
              </a:tblGrid>
              <a:tr h="328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328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</a:tbl>
          </a:graphicData>
        </a:graphic>
      </p:graphicFrame>
      <p:graphicFrame>
        <p:nvGraphicFramePr>
          <p:cNvPr id="14" name="表 21">
            <a:extLst>
              <a:ext uri="{FF2B5EF4-FFF2-40B4-BE49-F238E27FC236}">
                <a16:creationId xmlns:a16="http://schemas.microsoft.com/office/drawing/2014/main" id="{539BF369-0753-5579-B54D-96DF3471D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91372"/>
              </p:ext>
            </p:extLst>
          </p:nvPr>
        </p:nvGraphicFramePr>
        <p:xfrm>
          <a:off x="251520" y="3284984"/>
          <a:ext cx="8709568" cy="37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6981376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372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最も大きな原因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  <p:graphicFrame>
        <p:nvGraphicFramePr>
          <p:cNvPr id="20" name="表 21">
            <a:extLst>
              <a:ext uri="{FF2B5EF4-FFF2-40B4-BE49-F238E27FC236}">
                <a16:creationId xmlns:a16="http://schemas.microsoft.com/office/drawing/2014/main" id="{4C2F2D5D-117A-A939-6C7C-E80307CF4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66774"/>
              </p:ext>
            </p:extLst>
          </p:nvPr>
        </p:nvGraphicFramePr>
        <p:xfrm>
          <a:off x="254921" y="5588156"/>
          <a:ext cx="8709567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703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何がどうなることを期待しますか？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何の指標で測る？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期待値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期待値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期待値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</a:tbl>
          </a:graphicData>
        </a:graphic>
      </p:graphicFrame>
      <p:sp>
        <p:nvSpPr>
          <p:cNvPr id="21" name="Rectangle 2">
            <a:extLst>
              <a:ext uri="{FF2B5EF4-FFF2-40B4-BE49-F238E27FC236}">
                <a16:creationId xmlns:a16="http://schemas.microsoft.com/office/drawing/2014/main" id="{D6F4F9B2-58B4-4C36-8B01-ABBD86ABA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84" y="5286920"/>
            <a:ext cx="8794904" cy="26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5】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の対策をとることで何がどうなることを期待しますか。また、それを何の指標で測りますか？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77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8427FB4E5F95744BCC59A4DD54F3EEA" ma:contentTypeVersion="16" ma:contentTypeDescription="新しいドキュメントを作成します。" ma:contentTypeScope="" ma:versionID="eafff8bff6f6e9247e2b376cb96c47d3">
  <xsd:schema xmlns:xsd="http://www.w3.org/2001/XMLSchema" xmlns:xs="http://www.w3.org/2001/XMLSchema" xmlns:p="http://schemas.microsoft.com/office/2006/metadata/properties" xmlns:ns2="aff27039-fc77-4872-96c3-d7479bad78d1" xmlns:ns3="a71ec435-3dc3-4608-8736-2c908d14763e" targetNamespace="http://schemas.microsoft.com/office/2006/metadata/properties" ma:root="true" ma:fieldsID="df046183f02246f07f1302d19c1d357f" ns2:_="" ns3:_="">
    <xsd:import namespace="aff27039-fc77-4872-96c3-d7479bad78d1"/>
    <xsd:import namespace="a71ec435-3dc3-4608-8736-2c908d147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7039-fc77-4872-96c3-d7479bad7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ec435-3dc3-4608-8736-2c908d14763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eae8684-cf64-461c-a5c7-85045a8d89dc}" ma:internalName="TaxCatchAll" ma:showField="CatchAllData" ma:web="a71ec435-3dc3-4608-8736-2c908d147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ACB8A6-57DF-412D-A9C5-C2FD478F1E51}"/>
</file>

<file path=customXml/itemProps2.xml><?xml version="1.0" encoding="utf-8"?>
<ds:datastoreItem xmlns:ds="http://schemas.openxmlformats.org/officeDocument/2006/customXml" ds:itemID="{3A5C3437-2168-40EA-998E-8B55622F8815}"/>
</file>

<file path=docProps/app.xml><?xml version="1.0" encoding="utf-8"?>
<Properties xmlns="http://schemas.openxmlformats.org/officeDocument/2006/extended-properties" xmlns:vt="http://schemas.openxmlformats.org/officeDocument/2006/docPropsVTypes">
  <TotalTime>7630</TotalTime>
  <Words>386</Words>
  <Application>Microsoft Office PowerPoint</Application>
  <PresentationFormat>画面に合わせる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Yu Gothic UI</vt:lpstr>
      <vt:lpstr>Arial</vt:lpstr>
      <vt:lpstr>Calibri</vt:lpstr>
      <vt:lpstr>Garamond</vt:lpstr>
      <vt:lpstr>Palatino Linotype</vt:lpstr>
      <vt:lpstr>Wingdings</vt:lpstr>
      <vt:lpstr>2_Office ​​テーマ</vt:lpstr>
      <vt:lpstr>1_標準デザイン</vt:lpstr>
      <vt:lpstr>1_Stream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川越　雅弘</cp:lastModifiedBy>
  <cp:revision>1145</cp:revision>
  <cp:lastPrinted>2020-01-23T06:55:30Z</cp:lastPrinted>
  <dcterms:created xsi:type="dcterms:W3CDTF">2011-05-16T01:54:08Z</dcterms:created>
  <dcterms:modified xsi:type="dcterms:W3CDTF">2022-12-04T12:28:19Z</dcterms:modified>
</cp:coreProperties>
</file>